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36" r:id="rId2"/>
    <p:sldId id="275" r:id="rId3"/>
    <p:sldId id="340" r:id="rId4"/>
    <p:sldId id="258" r:id="rId5"/>
    <p:sldId id="341" r:id="rId6"/>
    <p:sldId id="352" r:id="rId7"/>
    <p:sldId id="353" r:id="rId8"/>
    <p:sldId id="354" r:id="rId9"/>
    <p:sldId id="344" r:id="rId10"/>
    <p:sldId id="355" r:id="rId11"/>
    <p:sldId id="356" r:id="rId12"/>
    <p:sldId id="357" r:id="rId13"/>
    <p:sldId id="358" r:id="rId14"/>
  </p:sldIdLst>
  <p:sldSz cx="9144000" cy="5143500" type="screen16x9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9E00"/>
    <a:srgbClr val="F2F2F2"/>
    <a:srgbClr val="4D4D4D"/>
    <a:srgbClr val="F9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485" autoAdjust="0"/>
  </p:normalViewPr>
  <p:slideViewPr>
    <p:cSldViewPr showGuides="1">
      <p:cViewPr varScale="1">
        <p:scale>
          <a:sx n="95" d="100"/>
          <a:sy n="95" d="100"/>
        </p:scale>
        <p:origin x="675" y="3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156AF-49E1-4EE2-A7A4-1A928617E12A}" type="datetimeFigureOut">
              <a:rPr lang="de-AT" smtClean="0"/>
              <a:t>16.11.2020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A5B30-1E02-406A-A52E-107B2A64CB8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685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A5B30-1E02-406A-A52E-107B2A64CB88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0177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Kennen Sie diese Stadt auf dem Foto hinter mir?</a:t>
            </a:r>
          </a:p>
          <a:p>
            <a:endParaRPr lang="de-DE" dirty="0"/>
          </a:p>
          <a:p>
            <a:r>
              <a:rPr lang="de-DE" dirty="0"/>
              <a:t>Das ist Barcelona. Das ist eine der Städte  an der sie ein Auslandsstudium verbringen können. Meine Aufgabe für die nächsten Minuten ist Ihnen ein solches Studium schmackhaft zu machen.</a:t>
            </a:r>
          </a:p>
          <a:p>
            <a:endParaRPr lang="de-DE" dirty="0"/>
          </a:p>
          <a:p>
            <a:endParaRPr lang="de-DE" dirty="0"/>
          </a:p>
          <a:p>
            <a:r>
              <a:rPr lang="en-US" dirty="0"/>
              <a:t>(CC BY 2.0 </a:t>
            </a:r>
            <a:r>
              <a:rPr lang="en-US" dirty="0" err="1"/>
              <a:t>Bastien</a:t>
            </a:r>
            <a:r>
              <a:rPr lang="en-US" dirty="0"/>
              <a:t> </a:t>
            </a:r>
            <a:r>
              <a:rPr lang="en-US" dirty="0" err="1"/>
              <a:t>Deceuninck</a:t>
            </a:r>
            <a:r>
              <a:rPr lang="en-US" dirty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A5B30-1E02-406A-A52E-107B2A64CB88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86138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A5B30-1E02-406A-A52E-107B2A64CB88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8491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 der Pädagogischen Hochschule haben sie die Möglichkeit ein Erasmus+ Studium oder ein Erasmus+ Praktikum zu absolvieren.</a:t>
            </a:r>
          </a:p>
          <a:p>
            <a:endParaRPr lang="de-DE" dirty="0"/>
          </a:p>
          <a:p>
            <a:r>
              <a:rPr lang="de-DE" dirty="0"/>
              <a:t>Erasmus+ Auslandsstudium</a:t>
            </a:r>
          </a:p>
          <a:p>
            <a:r>
              <a:rPr lang="de-DE" dirty="0"/>
              <a:t>. Ab dem dritten Semester</a:t>
            </a:r>
          </a:p>
          <a:p>
            <a:r>
              <a:rPr lang="de-DE" dirty="0"/>
              <a:t>.</a:t>
            </a:r>
            <a:r>
              <a:rPr lang="de-DE" baseline="0" dirty="0"/>
              <a:t> Empfohlen ist es laut Studienplan zwischen 4. und 6. Semester</a:t>
            </a:r>
            <a:endParaRPr lang="de-DE" dirty="0"/>
          </a:p>
          <a:p>
            <a:r>
              <a:rPr lang="de-DE" dirty="0"/>
              <a:t>. Mindestens drei Monate maximal 12 Monate</a:t>
            </a:r>
          </a:p>
          <a:p>
            <a:r>
              <a:rPr lang="de-DE" dirty="0"/>
              <a:t>. Ca. 70 Partnerhochschulen in ganz Europa </a:t>
            </a:r>
          </a:p>
          <a:p>
            <a:r>
              <a:rPr lang="de-DE" dirty="0"/>
              <a:t>. Studium ist organisiert</a:t>
            </a:r>
          </a:p>
          <a:p>
            <a:r>
              <a:rPr lang="de-DE" dirty="0"/>
              <a:t>. Studium wird betreut</a:t>
            </a:r>
          </a:p>
          <a:p>
            <a:r>
              <a:rPr lang="de-DE" dirty="0"/>
              <a:t>. Es gibt einen Erasmus Zuschuss abhängig vom Gastland</a:t>
            </a:r>
          </a:p>
          <a:p>
            <a:r>
              <a:rPr lang="de-DE" dirty="0"/>
              <a:t>. Die im Ausland besuchten Lehrveranstaltungen werden angerechnet</a:t>
            </a:r>
          </a:p>
          <a:p>
            <a:endParaRPr lang="de-DE" dirty="0"/>
          </a:p>
          <a:p>
            <a:r>
              <a:rPr lang="de-DE" dirty="0"/>
              <a:t>Erasmus Praktika</a:t>
            </a:r>
          </a:p>
          <a:p>
            <a:r>
              <a:rPr lang="de-DE" dirty="0"/>
              <a:t>. </a:t>
            </a:r>
            <a:r>
              <a:rPr lang="de-DE" dirty="0" err="1"/>
              <a:t>Berufsbezognes</a:t>
            </a:r>
            <a:r>
              <a:rPr lang="de-DE" dirty="0"/>
              <a:t> Praktikum</a:t>
            </a:r>
          </a:p>
          <a:p>
            <a:r>
              <a:rPr lang="de-DE" dirty="0"/>
              <a:t>. Mindestens 2 Monate  maximal</a:t>
            </a:r>
            <a:r>
              <a:rPr lang="de-DE" baseline="0" dirty="0"/>
              <a:t> 12. Monate</a:t>
            </a:r>
            <a:endParaRPr lang="de-DE" dirty="0"/>
          </a:p>
          <a:p>
            <a:endParaRPr lang="de-DE" dirty="0"/>
          </a:p>
          <a:p>
            <a:r>
              <a:rPr lang="de-DE" dirty="0"/>
              <a:t>Kennen Sie die Stadt im Hintergrund?</a:t>
            </a:r>
          </a:p>
          <a:p>
            <a:r>
              <a:rPr lang="de-DE" dirty="0"/>
              <a:t>Reykjavik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A5B30-1E02-406A-A52E-107B2A64CB88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72622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A5B30-1E02-406A-A52E-107B2A64CB88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8104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A5B30-1E02-406A-A52E-107B2A64CB88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93914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A5B30-1E02-406A-A52E-107B2A64CB88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6032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baseline="0" dirty="0"/>
              <a:t>Teilnehmende Länder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Programmländer sind die 28 Staaten der EU, Island, Liechtenstein, Norwegen, die ehemalige jugoslawische Republik Mazedonien und die Türkei.</a:t>
            </a:r>
          </a:p>
          <a:p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</a:t>
            </a:r>
            <a:r>
              <a:rPr lang="de-DE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70 Partnerhochschulen der PHSt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A5B30-1E02-406A-A52E-107B2A64CB88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1000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A5B30-1E02-406A-A52E-107B2A64CB88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4268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1864" y="1635646"/>
            <a:ext cx="7630616" cy="1102519"/>
          </a:xfrm>
        </p:spPr>
        <p:txBody>
          <a:bodyPr/>
          <a:lstStyle>
            <a:lvl1pPr>
              <a:defRPr>
                <a:solidFill>
                  <a:srgbClr val="DC9E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03648" y="2914650"/>
            <a:ext cx="7088832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43608" y="4731990"/>
            <a:ext cx="2133600" cy="273844"/>
          </a:xfrm>
        </p:spPr>
        <p:txBody>
          <a:bodyPr/>
          <a:lstStyle/>
          <a:p>
            <a:fld id="{87281E16-35CC-4F0A-B55C-8066EFC14ABF}" type="datetimeFigureOut">
              <a:rPr lang="de-AT" smtClean="0"/>
              <a:t>16.11.2020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545904" y="4767263"/>
            <a:ext cx="2895600" cy="273844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74904" y="4767263"/>
            <a:ext cx="2133600" cy="273844"/>
          </a:xfrm>
        </p:spPr>
        <p:txBody>
          <a:bodyPr/>
          <a:lstStyle/>
          <a:p>
            <a:fld id="{BB19BE38-3A2E-4E49-9F5F-538F167008FE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4206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25960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25960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25960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81E16-35CC-4F0A-B55C-8066EFC14ABF}" type="datetimeFigureOut">
              <a:rPr lang="de-AT" smtClean="0"/>
              <a:t>16.11.2020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BE38-3A2E-4E49-9F5F-538F167008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8407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81E16-35CC-4F0A-B55C-8066EFC14ABF}" type="datetimeFigureOut">
              <a:rPr lang="de-AT" smtClean="0"/>
              <a:t>16.11.2020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BE38-3A2E-4E49-9F5F-538F167008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46162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81E16-35CC-4F0A-B55C-8066EFC14ABF}" type="datetimeFigureOut">
              <a:rPr lang="de-AT" smtClean="0"/>
              <a:t>16.11.2020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BE38-3A2E-4E49-9F5F-538F167008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747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205979"/>
            <a:ext cx="7920880" cy="857250"/>
          </a:xfrm>
        </p:spPr>
        <p:txBody>
          <a:bodyPr/>
          <a:lstStyle>
            <a:lvl1pPr>
              <a:defRPr>
                <a:solidFill>
                  <a:srgbClr val="DC9E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0" y="1200151"/>
            <a:ext cx="7920880" cy="3394472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971600" y="4767263"/>
            <a:ext cx="1968896" cy="273844"/>
          </a:xfrm>
        </p:spPr>
        <p:txBody>
          <a:bodyPr/>
          <a:lstStyle/>
          <a:p>
            <a:fld id="{87281E16-35CC-4F0A-B55C-8066EFC14ABF}" type="datetimeFigureOut">
              <a:rPr lang="de-AT" smtClean="0"/>
              <a:t>16.11.2020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697422" y="4767263"/>
            <a:ext cx="2672073" cy="273844"/>
          </a:xfr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67600" y="4767263"/>
            <a:ext cx="1824880" cy="273844"/>
          </a:xfrm>
        </p:spPr>
        <p:txBody>
          <a:bodyPr/>
          <a:lstStyle/>
          <a:p>
            <a:fld id="{BB19BE38-3A2E-4E49-9F5F-538F167008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1005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99" y="3305176"/>
            <a:ext cx="7920881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71599" y="2180035"/>
            <a:ext cx="7920881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81E16-35CC-4F0A-B55C-8066EFC14ABF}" type="datetimeFigureOut">
              <a:rPr lang="de-AT" smtClean="0"/>
              <a:t>16.11.2020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BE38-3A2E-4E49-9F5F-538F167008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060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81E16-35CC-4F0A-B55C-8066EFC14ABF}" type="datetimeFigureOut">
              <a:rPr lang="de-AT" smtClean="0"/>
              <a:t>16.11.2020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BE38-3A2E-4E49-9F5F-538F167008FE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Rechteck 6"/>
          <p:cNvSpPr/>
          <p:nvPr userDrawn="1"/>
        </p:nvSpPr>
        <p:spPr>
          <a:xfrm>
            <a:off x="-36512" y="0"/>
            <a:ext cx="9217024" cy="3075806"/>
          </a:xfrm>
          <a:prstGeom prst="rect">
            <a:avLst/>
          </a:prstGeom>
          <a:solidFill>
            <a:srgbClr val="F9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99" y="1622202"/>
            <a:ext cx="7920881" cy="1021556"/>
          </a:xfrm>
        </p:spPr>
        <p:txBody>
          <a:bodyPr anchor="t"/>
          <a:lstStyle>
            <a:lvl1pPr algn="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8" name="Rechteck 7"/>
          <p:cNvSpPr/>
          <p:nvPr userDrawn="1"/>
        </p:nvSpPr>
        <p:spPr>
          <a:xfrm>
            <a:off x="-36512" y="4443958"/>
            <a:ext cx="9206025" cy="936104"/>
          </a:xfrm>
          <a:prstGeom prst="rect">
            <a:avLst/>
          </a:prstGeom>
          <a:solidFill>
            <a:srgbClr val="F9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075806"/>
            <a:ext cx="9206025" cy="171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32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71600" y="1200151"/>
            <a:ext cx="372988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62600" y="1200151"/>
            <a:ext cx="372988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81E16-35CC-4F0A-B55C-8066EFC14ABF}" type="datetimeFigureOut">
              <a:rPr lang="de-AT" smtClean="0"/>
              <a:t>16.11.2020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BE38-3A2E-4E49-9F5F-538F167008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440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76056" y="1151335"/>
            <a:ext cx="381642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76056" y="1631156"/>
            <a:ext cx="381642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81E16-35CC-4F0A-B55C-8066EFC14ABF}" type="datetimeFigureOut">
              <a:rPr lang="de-AT" smtClean="0"/>
              <a:t>16.11.2020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BE38-3A2E-4E49-9F5F-538F167008FE}" type="slidenum">
              <a:rPr lang="de-AT" smtClean="0"/>
              <a:t>‹Nr.›</a:t>
            </a:fld>
            <a:endParaRPr lang="de-AT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971600" y="1144687"/>
            <a:ext cx="381642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Inhaltsplatzhalter 5"/>
          <p:cNvSpPr>
            <a:spLocks noGrp="1"/>
          </p:cNvSpPr>
          <p:nvPr>
            <p:ph sz="quarter" idx="14"/>
          </p:nvPr>
        </p:nvSpPr>
        <p:spPr>
          <a:xfrm>
            <a:off x="971600" y="1624508"/>
            <a:ext cx="381642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99955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81E16-35CC-4F0A-B55C-8066EFC14ABF}" type="datetimeFigureOut">
              <a:rPr lang="de-AT" smtClean="0"/>
              <a:t>16.11.2020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BE38-3A2E-4E49-9F5F-538F167008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13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81E16-35CC-4F0A-B55C-8066EFC14ABF}" type="datetimeFigureOut">
              <a:rPr lang="de-AT" smtClean="0"/>
              <a:t>16.11.2020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BE38-3A2E-4E49-9F5F-538F167008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986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04787"/>
            <a:ext cx="3024336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67944" y="195486"/>
            <a:ext cx="483488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43608" y="1076326"/>
            <a:ext cx="3024336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81E16-35CC-4F0A-B55C-8066EFC14ABF}" type="datetimeFigureOut">
              <a:rPr lang="de-AT" smtClean="0"/>
              <a:t>16.11.2020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BE38-3A2E-4E49-9F5F-538F167008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1927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71600" y="205979"/>
            <a:ext cx="792088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71600" y="1200151"/>
            <a:ext cx="792088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68156" y="4767263"/>
            <a:ext cx="18490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81E16-35CC-4F0A-B55C-8066EFC14ABF}" type="datetimeFigureOut">
              <a:rPr lang="de-AT" smtClean="0"/>
              <a:t>16.11.2020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36796" y="4767263"/>
            <a:ext cx="25093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64156" y="4767263"/>
            <a:ext cx="18490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9BE38-3A2E-4E49-9F5F-538F167008FE}" type="slidenum">
              <a:rPr lang="de-AT" smtClean="0"/>
              <a:t>‹Nr.›</a:t>
            </a:fld>
            <a:endParaRPr lang="de-AT"/>
          </a:p>
        </p:txBody>
      </p:sp>
      <p:pic>
        <p:nvPicPr>
          <p:cNvPr id="7" name="Picture 2" descr="X:\zOeffentlichkeit\Samhaber\logos_ph\20121011logo 4c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" y="116419"/>
            <a:ext cx="737176" cy="84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107504" y="1052736"/>
            <a:ext cx="864096" cy="40907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/>
          <p:cNvSpPr/>
          <p:nvPr/>
        </p:nvSpPr>
        <p:spPr>
          <a:xfrm>
            <a:off x="0" y="0"/>
            <a:ext cx="107504" cy="5143500"/>
          </a:xfrm>
          <a:prstGeom prst="rect">
            <a:avLst/>
          </a:prstGeom>
          <a:solidFill>
            <a:srgbClr val="F9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279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C9E00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asmus-journal.e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hst.at/international/mobilitaet/partneruniversitaeten/" TargetMode="External"/><Relationship Id="rId4" Type="http://schemas.openxmlformats.org/officeDocument/2006/relationships/hyperlink" Target="https://www.erasmus-journal.eu/strasburg-5-monate-in-der-hauptstadt-europas-written-by-sarah-wurm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st.at/" TargetMode="External"/><Relationship Id="rId2" Type="http://schemas.openxmlformats.org/officeDocument/2006/relationships/hyperlink" Target="mailto:johanna1.eichinger@phst.at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15616" y="339502"/>
            <a:ext cx="7920881" cy="10215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</a:rPr>
              <a:t>Erasmus+ Auslandsstudium</a:t>
            </a:r>
            <a:br>
              <a:rPr lang="de-DE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</a:rPr>
            </a:br>
            <a:endParaRPr lang="de-DE" sz="5400" dirty="0">
              <a:solidFill>
                <a:schemeClr val="tx1">
                  <a:lumMod val="75000"/>
                  <a:lumOff val="25000"/>
                </a:schemeClr>
              </a:solidFill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52798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latin typeface="Roboto Condensed" panose="02000000000000000000"/>
              </a:rPr>
              <a:t>Erasmus+ Studienaufenthalte</a:t>
            </a:r>
            <a:endParaRPr lang="de-AT" sz="4000" b="1" dirty="0">
              <a:latin typeface="Roboto Condensed" panose="0200000000000000000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971600" y="1275606"/>
            <a:ext cx="78740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b="1" dirty="0">
                <a:latin typeface="Roboto Condensed" panose="0200000000000000000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https://www.erasmus-journal.eu/</a:t>
            </a:r>
            <a:endParaRPr lang="de-AT" b="1" dirty="0">
              <a:latin typeface="Roboto Condensed" panose="0200000000000000000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b="1" dirty="0">
                <a:latin typeface="Roboto Condensed" panose="0200000000000000000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https://www.erasmus-journal.eu/strasburg-5-monate-in-der-hauptstadt-europas-written-by-sarah-wurm/</a:t>
            </a:r>
            <a:endParaRPr lang="de-AT" b="1" dirty="0">
              <a:latin typeface="Roboto Condensed" panose="0200000000000000000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b="1" dirty="0">
                <a:latin typeface="Roboto Condensed" panose="02000000000000000000"/>
              </a:rPr>
              <a:t>https://www.erasmus-journal.eu/report-barcelona-universitat-autonoma-de-barcelona-written-by-marlene-kapeller/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b="1" dirty="0">
                <a:latin typeface="Roboto Condensed" panose="0200000000000000000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https://www.phst.at/international/mobilitaet/partneruniversitaeten/</a:t>
            </a:r>
            <a:endParaRPr lang="de-AT" b="1" dirty="0">
              <a:latin typeface="Roboto Condensed" panose="0200000000000000000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000" b="1" dirty="0"/>
          </a:p>
        </p:txBody>
      </p:sp>
    </p:spTree>
    <p:extLst>
      <p:ext uri="{BB962C8B-B14F-4D97-AF65-F5344CB8AC3E}">
        <p14:creationId xmlns:p14="http://schemas.microsoft.com/office/powerpoint/2010/main" val="3382809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8C7A6B-8F5C-4D31-9332-E9F76621F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>
                <a:latin typeface="Roboto Condensed" panose="02000000000000000000"/>
              </a:rPr>
              <a:t>Ablauf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AF7D5A8-9F91-46C1-958D-32B4DFB665BE}"/>
              </a:ext>
            </a:extLst>
          </p:cNvPr>
          <p:cNvSpPr txBox="1"/>
          <p:nvPr/>
        </p:nvSpPr>
        <p:spPr>
          <a:xfrm>
            <a:off x="1403648" y="1203598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latin typeface="Roboto Condensed" panose="02000000000000000000"/>
              </a:rPr>
              <a:t>Bewerbung PHSt - Auswahl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latin typeface="Roboto Condensed" panose="02000000000000000000"/>
              </a:rPr>
              <a:t>Bewerbung Gasthochschule / sprachliche Vorbereitung (OLS), Sprachkurse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latin typeface="Roboto Condensed" panose="02000000000000000000"/>
              </a:rPr>
              <a:t>Nominierung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Roboto Condensed" panose="02000000000000000000"/>
              </a:rPr>
              <a:t>Vorausbescheid</a:t>
            </a:r>
            <a:r>
              <a:rPr lang="de-AT" dirty="0">
                <a:solidFill>
                  <a:srgbClr val="FFC000"/>
                </a:solidFill>
                <a:latin typeface="Roboto Condensed" panose="02000000000000000000"/>
              </a:rPr>
              <a:t> </a:t>
            </a:r>
            <a:r>
              <a:rPr lang="de-AT" dirty="0">
                <a:latin typeface="Roboto Condensed" panose="02000000000000000000"/>
              </a:rPr>
              <a:t>(Primarstufe, Sekundarstufe) / Learning Agreement </a:t>
            </a:r>
            <a:r>
              <a:rPr lang="de-AT" dirty="0" err="1">
                <a:latin typeface="Roboto Condensed" panose="02000000000000000000"/>
              </a:rPr>
              <a:t>for</a:t>
            </a:r>
            <a:r>
              <a:rPr lang="de-AT" dirty="0">
                <a:latin typeface="Roboto Condensed" panose="02000000000000000000"/>
              </a:rPr>
              <a:t>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>
                <a:latin typeface="Roboto Condensed" panose="02000000000000000000"/>
              </a:rPr>
              <a:t>Students</a:t>
            </a:r>
            <a:r>
              <a:rPr lang="de-AT" dirty="0">
                <a:latin typeface="Roboto Condensed" panose="02000000000000000000"/>
              </a:rPr>
              <a:t>-Online / Zuerkennung / Vertragsunterzeichnung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>
              <a:latin typeface="Roboto Condensed" panose="02000000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latin typeface="Roboto Condensed" panose="02000000000000000000"/>
              </a:rPr>
              <a:t>Erasmus Aufenthalt / </a:t>
            </a:r>
            <a:r>
              <a:rPr lang="de-AT" dirty="0" err="1">
                <a:latin typeface="Roboto Condensed" panose="02000000000000000000"/>
              </a:rPr>
              <a:t>Changes</a:t>
            </a:r>
            <a:r>
              <a:rPr lang="de-AT" dirty="0">
                <a:latin typeface="Roboto Condensed" panose="02000000000000000000"/>
              </a:rPr>
              <a:t> / ev. Verlängerung / </a:t>
            </a:r>
            <a:r>
              <a:rPr lang="de-AT" dirty="0" err="1">
                <a:latin typeface="Roboto Condensed" panose="02000000000000000000"/>
              </a:rPr>
              <a:t>Transcript</a:t>
            </a:r>
            <a:r>
              <a:rPr lang="de-AT" dirty="0">
                <a:latin typeface="Roboto Condensed" panose="02000000000000000000"/>
              </a:rPr>
              <a:t> </a:t>
            </a:r>
            <a:r>
              <a:rPr lang="de-AT" dirty="0" err="1">
                <a:latin typeface="Roboto Condensed" panose="02000000000000000000"/>
              </a:rPr>
              <a:t>of</a:t>
            </a:r>
            <a:r>
              <a:rPr lang="de-AT" dirty="0">
                <a:latin typeface="Roboto Condensed" panose="02000000000000000000"/>
              </a:rPr>
              <a:t> Records / Aufenthaltsbestätigung / Studierendenbericht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>
              <a:latin typeface="Roboto Condensed" panose="02000000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latin typeface="Roboto Condensed" panose="02000000000000000000"/>
              </a:rPr>
              <a:t>Endbericht / Praxisbericht / Anerkennung</a:t>
            </a:r>
          </a:p>
        </p:txBody>
      </p:sp>
    </p:spTree>
    <p:extLst>
      <p:ext uri="{BB962C8B-B14F-4D97-AF65-F5344CB8AC3E}">
        <p14:creationId xmlns:p14="http://schemas.microsoft.com/office/powerpoint/2010/main" val="1974626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8C7A6B-8F5C-4D31-9332-E9F76621F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779662"/>
            <a:ext cx="7920880" cy="857250"/>
          </a:xfrm>
        </p:spPr>
        <p:txBody>
          <a:bodyPr/>
          <a:lstStyle/>
          <a:p>
            <a:r>
              <a:rPr lang="de-AT" b="1" dirty="0">
                <a:latin typeface="Roboto Condensed" panose="02000000000000000000"/>
              </a:rPr>
              <a:t>Fragen?</a:t>
            </a:r>
          </a:p>
        </p:txBody>
      </p:sp>
    </p:spTree>
    <p:extLst>
      <p:ext uri="{BB962C8B-B14F-4D97-AF65-F5344CB8AC3E}">
        <p14:creationId xmlns:p14="http://schemas.microsoft.com/office/powerpoint/2010/main" val="740242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8C7A6B-8F5C-4D31-9332-E9F76621F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779662"/>
            <a:ext cx="7920880" cy="857250"/>
          </a:xfrm>
        </p:spPr>
        <p:txBody>
          <a:bodyPr/>
          <a:lstStyle/>
          <a:p>
            <a:r>
              <a:rPr lang="de-AT" b="1" dirty="0">
                <a:latin typeface="Roboto Condensed" panose="02000000000000000000"/>
              </a:rPr>
              <a:t>Herzlichen Dank für die Aufmerksamkeit! </a:t>
            </a:r>
          </a:p>
        </p:txBody>
      </p:sp>
    </p:spTree>
    <p:extLst>
      <p:ext uri="{BB962C8B-B14F-4D97-AF65-F5344CB8AC3E}">
        <p14:creationId xmlns:p14="http://schemas.microsoft.com/office/powerpoint/2010/main" val="30314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latin typeface="Roboto Condensed" panose="02000000000000000000"/>
              </a:rPr>
              <a:t>Erasmus Praktika / </a:t>
            </a:r>
            <a:r>
              <a:rPr lang="de-DE" sz="3200" dirty="0" err="1">
                <a:latin typeface="Roboto Condensed" panose="02000000000000000000"/>
              </a:rPr>
              <a:t>Kurzzeitmobilitäten</a:t>
            </a:r>
            <a:r>
              <a:rPr lang="de-DE" sz="3200" dirty="0">
                <a:latin typeface="Roboto Condensed" panose="02000000000000000000"/>
              </a:rPr>
              <a:t> / Erasmus+ Studierende Primarstufe</a:t>
            </a:r>
            <a:endParaRPr lang="de-AT" sz="3200" dirty="0">
              <a:latin typeface="Roboto Condensed" panose="0200000000000000000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971600" y="1419622"/>
            <a:ext cx="763284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de-DE" sz="2000" dirty="0">
                <a:latin typeface="Roboto Condensed" panose="02000000000000000000"/>
              </a:rPr>
              <a:t>Mag. Johanna Eichinger-Eisel-Eiselsberg </a:t>
            </a:r>
          </a:p>
          <a:p>
            <a:pPr>
              <a:spcBef>
                <a:spcPct val="20000"/>
              </a:spcBef>
            </a:pPr>
            <a:r>
              <a:rPr lang="de-AT" sz="2000" dirty="0">
                <a:latin typeface="Roboto Condensed" panose="02000000000000000000"/>
              </a:rPr>
              <a:t>Institute </a:t>
            </a:r>
            <a:r>
              <a:rPr lang="de-AT" sz="2000" dirty="0" err="1">
                <a:latin typeface="Roboto Condensed" panose="02000000000000000000"/>
              </a:rPr>
              <a:t>of</a:t>
            </a:r>
            <a:r>
              <a:rPr lang="de-AT" sz="2000" dirty="0">
                <a:latin typeface="Roboto Condensed" panose="02000000000000000000"/>
              </a:rPr>
              <a:t> </a:t>
            </a:r>
            <a:r>
              <a:rPr lang="de-AT" sz="2000" dirty="0" err="1">
                <a:latin typeface="Roboto Condensed" panose="02000000000000000000"/>
              </a:rPr>
              <a:t>Diversity</a:t>
            </a:r>
            <a:r>
              <a:rPr lang="de-AT" sz="2000" dirty="0">
                <a:latin typeface="Roboto Condensed" panose="02000000000000000000"/>
              </a:rPr>
              <a:t> Studies </a:t>
            </a:r>
            <a:r>
              <a:rPr lang="de-AT" sz="2000" dirty="0" err="1">
                <a:latin typeface="Roboto Condensed" panose="02000000000000000000"/>
              </a:rPr>
              <a:t>and</a:t>
            </a:r>
            <a:r>
              <a:rPr lang="de-AT" sz="2000" dirty="0">
                <a:latin typeface="Roboto Condensed" panose="02000000000000000000"/>
              </a:rPr>
              <a:t> International Relations </a:t>
            </a:r>
            <a:endParaRPr lang="de-DE" sz="2000" dirty="0">
              <a:latin typeface="Roboto Condensed" panose="02000000000000000000"/>
            </a:endParaRPr>
          </a:p>
          <a:p>
            <a:pPr>
              <a:spcBef>
                <a:spcPct val="20000"/>
              </a:spcBef>
            </a:pPr>
            <a:endParaRPr lang="en-US" sz="2000" dirty="0">
              <a:latin typeface="Roboto Condensed" panose="02000000000000000000"/>
            </a:endParaRPr>
          </a:p>
          <a:p>
            <a:pPr>
              <a:spcBef>
                <a:spcPct val="20000"/>
              </a:spcBef>
            </a:pPr>
            <a:r>
              <a:rPr lang="en-US" sz="2000" dirty="0">
                <a:latin typeface="Roboto Condensed" panose="02000000000000000000"/>
              </a:rPr>
              <a:t>University College of Teacher Education Styria</a:t>
            </a:r>
            <a:endParaRPr lang="de-DE" sz="2000" dirty="0">
              <a:latin typeface="Roboto Condensed" panose="02000000000000000000"/>
            </a:endParaRPr>
          </a:p>
          <a:p>
            <a:pPr>
              <a:spcBef>
                <a:spcPct val="20000"/>
              </a:spcBef>
            </a:pPr>
            <a:r>
              <a:rPr lang="en-US" sz="2000" dirty="0" err="1">
                <a:latin typeface="Roboto Condensed" panose="02000000000000000000"/>
              </a:rPr>
              <a:t>Ortweinplatz</a:t>
            </a:r>
            <a:r>
              <a:rPr lang="en-US" sz="2000" dirty="0">
                <a:latin typeface="Roboto Condensed" panose="02000000000000000000"/>
              </a:rPr>
              <a:t> 1/II, 8010 Graz, Austria</a:t>
            </a:r>
            <a:endParaRPr lang="de-DE" sz="2000" dirty="0">
              <a:latin typeface="Roboto Condensed" panose="02000000000000000000"/>
            </a:endParaRPr>
          </a:p>
          <a:p>
            <a:pPr>
              <a:spcBef>
                <a:spcPct val="20000"/>
              </a:spcBef>
            </a:pPr>
            <a:r>
              <a:rPr lang="en-US" sz="2000" dirty="0">
                <a:latin typeface="Roboto Condensed" panose="02000000000000000000"/>
              </a:rPr>
              <a:t>phone:          +43 (0)316/8067-6608</a:t>
            </a:r>
            <a:endParaRPr lang="de-DE" sz="2000" dirty="0">
              <a:latin typeface="Roboto Condensed" panose="02000000000000000000"/>
            </a:endParaRPr>
          </a:p>
          <a:p>
            <a:pPr>
              <a:spcBef>
                <a:spcPct val="20000"/>
              </a:spcBef>
            </a:pPr>
            <a:r>
              <a:rPr lang="en-US" sz="2000" dirty="0">
                <a:latin typeface="Roboto Condensed" panose="02000000000000000000"/>
              </a:rPr>
              <a:t>mail:              </a:t>
            </a:r>
            <a:r>
              <a:rPr lang="en-US" sz="2000" dirty="0">
                <a:latin typeface="Roboto Condensed" panose="02000000000000000000"/>
                <a:hlinkClick r:id="rId2"/>
              </a:rPr>
              <a:t>johanna1.eichinger@phst.at</a:t>
            </a:r>
            <a:r>
              <a:rPr lang="en-US" sz="2000" dirty="0">
                <a:latin typeface="Roboto Condensed" panose="02000000000000000000"/>
              </a:rPr>
              <a:t> </a:t>
            </a:r>
            <a:endParaRPr lang="de-DE" sz="2000" dirty="0">
              <a:latin typeface="Roboto Condensed" panose="02000000000000000000"/>
            </a:endParaRPr>
          </a:p>
          <a:p>
            <a:pPr>
              <a:spcBef>
                <a:spcPct val="20000"/>
              </a:spcBef>
            </a:pPr>
            <a:r>
              <a:rPr lang="en-GB" sz="2000" dirty="0">
                <a:latin typeface="Roboto Condensed" panose="02000000000000000000"/>
              </a:rPr>
              <a:t>home:           </a:t>
            </a:r>
            <a:r>
              <a:rPr lang="en-GB" sz="2000" dirty="0">
                <a:latin typeface="Roboto Condensed" panose="02000000000000000000"/>
                <a:hlinkClick r:id="rId3"/>
              </a:rPr>
              <a:t>www.phst.at</a:t>
            </a:r>
            <a:endParaRPr lang="de-DE" sz="2000" dirty="0">
              <a:latin typeface="Roboto Condensed" panose="02000000000000000000"/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25173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908" y="-13994"/>
            <a:ext cx="11901108" cy="515749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-975195" y="4897279"/>
            <a:ext cx="18004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(CC BY 2.0 </a:t>
            </a:r>
            <a:r>
              <a:rPr lang="en-US" sz="1000" dirty="0" err="1"/>
              <a:t>Bastien</a:t>
            </a:r>
            <a:r>
              <a:rPr lang="en-US" sz="1000" dirty="0"/>
              <a:t> </a:t>
            </a:r>
            <a:r>
              <a:rPr lang="en-US" sz="1000" dirty="0" err="1"/>
              <a:t>Deceuninck</a:t>
            </a:r>
            <a:r>
              <a:rPr lang="en-US" sz="1000" dirty="0"/>
              <a:t>)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947765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Roboto Condensed" panose="02000000000000000000"/>
              </a:rPr>
              <a:t>Lust auf das Ausland?</a:t>
            </a:r>
            <a:endParaRPr lang="de-AT" b="1" dirty="0">
              <a:latin typeface="Roboto Condensed" panose="0200000000000000000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971600" y="1491630"/>
            <a:ext cx="7874024" cy="283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800" b="1" dirty="0">
                <a:solidFill>
                  <a:srgbClr val="DC9E00"/>
                </a:solidFill>
                <a:latin typeface="Roboto Condensed" panose="02000000000000000000"/>
              </a:rPr>
              <a:t>Erasmus+ Studienaufenthalte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latin typeface="Roboto Condensed" panose="02000000000000000000"/>
              </a:rPr>
              <a:t>Erasmus+ Praktika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latin typeface="Roboto Condensed" panose="02000000000000000000"/>
              </a:rPr>
              <a:t>Erasmus+ Graduiertenpraktika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latin typeface="Roboto Condensed" panose="02000000000000000000"/>
              </a:rPr>
              <a:t>Erasmus+ Thai/Ukraine Study Programme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800" dirty="0" err="1">
                <a:latin typeface="Roboto Condensed" panose="02000000000000000000"/>
              </a:rPr>
              <a:t>Kurzzeitmobilitäten</a:t>
            </a:r>
            <a:endParaRPr lang="de-DE" sz="2800" dirty="0">
              <a:latin typeface="Roboto Condensed" panose="02000000000000000000"/>
            </a:endParaRPr>
          </a:p>
          <a:p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2879586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3604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-36512" y="4989825"/>
            <a:ext cx="1197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(CC SA BY 2.0 mike)</a:t>
            </a:r>
            <a:endParaRPr lang="de-DE" sz="10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131536" y="1419622"/>
            <a:ext cx="792088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C9E0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de-AT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339752" y="300779"/>
            <a:ext cx="6352624" cy="857250"/>
          </a:xfrm>
          <a:prstGeom prst="rect">
            <a:avLst/>
          </a:prstGeom>
          <a:solidFill>
            <a:srgbClr val="F2F2F2">
              <a:alpha val="4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C9E0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de-DE" dirty="0">
                <a:latin typeface="Roboto Condensed" panose="02000000000000000000"/>
              </a:rPr>
              <a:t>Erasmus+ Studienaufenthalte</a:t>
            </a:r>
            <a:endParaRPr lang="de-AT" dirty="0">
              <a:latin typeface="Roboto Condensed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176736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latin typeface="Roboto Condensed" panose="02000000000000000000"/>
              </a:rPr>
              <a:t>Erasmus+ Studienaufenthalte</a:t>
            </a:r>
            <a:endParaRPr lang="de-AT" sz="4000" b="1" dirty="0">
              <a:latin typeface="Roboto Condensed" panose="0200000000000000000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971600" y="1491630"/>
            <a:ext cx="82089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latin typeface="Roboto Condensed" panose="02000000000000000000"/>
              </a:rPr>
              <a:t>Ab dem dritten Semester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400" baseline="0" dirty="0">
                <a:latin typeface="Roboto Condensed" panose="02000000000000000000"/>
              </a:rPr>
              <a:t>Empfohlen lt. Studienplan zwischen 4. und 6. Semester</a:t>
            </a:r>
            <a:endParaRPr lang="de-DE" sz="2400" dirty="0">
              <a:latin typeface="Roboto Condensed" panose="0200000000000000000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latin typeface="Roboto Condensed" panose="02000000000000000000"/>
              </a:rPr>
              <a:t>Mindestens 3 Monate maximal 12 Monate, auf jedem Studienlevel (Bachelor, Master, PhD)</a:t>
            </a:r>
          </a:p>
          <a:p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2553855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latin typeface="Roboto Condensed" panose="02000000000000000000"/>
              </a:rPr>
              <a:t>Erasmus+ Studienaufenthalte</a:t>
            </a:r>
            <a:endParaRPr lang="de-AT" sz="4000" b="1" dirty="0">
              <a:latin typeface="Roboto Condensed" panose="0200000000000000000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971600" y="1275606"/>
            <a:ext cx="78740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Roboto Condensed" panose="02000000000000000000"/>
              </a:rPr>
              <a:t>Ca. 70 Partnerhochschulen in ganz Europa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Roboto Condensed" panose="02000000000000000000"/>
              </a:rPr>
              <a:t>Studium ist organisiert und wird betreut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Roboto Condensed" panose="02000000000000000000"/>
              </a:rPr>
              <a:t>Die im Ausland besuchten Lehrveranstaltungen werden angerechnet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Roboto Condensed" panose="02000000000000000000"/>
              </a:rPr>
              <a:t>Erasmus Zuschuss abhängig vom Gastland</a:t>
            </a:r>
          </a:p>
          <a:p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3649360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latin typeface="Roboto Condensed" panose="02000000000000000000"/>
              </a:rPr>
              <a:t>Erasmus+ Studienaufenthalte</a:t>
            </a:r>
            <a:endParaRPr lang="de-AT" sz="4000" b="1" dirty="0">
              <a:latin typeface="Roboto Condensed" panose="0200000000000000000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971600" y="1275606"/>
            <a:ext cx="7874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>
                <a:latin typeface="Roboto Condensed" panose="02000000000000000000"/>
              </a:rPr>
              <a:t>Erasmus+ Zuschusshöhen: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CCADA4D-C60B-4927-A067-68FE6E030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7654"/>
            <a:ext cx="9144000" cy="334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37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10310" r="14091"/>
          <a:stretch/>
        </p:blipFill>
        <p:spPr>
          <a:xfrm>
            <a:off x="-36512" y="-812626"/>
            <a:ext cx="9217024" cy="6858000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2627784" y="-20538"/>
            <a:ext cx="6552728" cy="857250"/>
          </a:xfrm>
          <a:prstGeom prst="rect">
            <a:avLst/>
          </a:prstGeom>
          <a:solidFill>
            <a:srgbClr val="F2F2F2">
              <a:alpha val="4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C9E0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de-DE" dirty="0"/>
              <a:t>Erasmus+ Partnerhochschulen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20401821"/>
      </p:ext>
    </p:extLst>
  </p:cSld>
  <p:clrMapOvr>
    <a:masterClrMapping/>
  </p:clrMapOvr>
</p:sld>
</file>

<file path=ppt/theme/theme1.xml><?xml version="1.0" encoding="utf-8"?>
<a:theme xmlns:a="http://schemas.openxmlformats.org/drawingml/2006/main" name="PPT Vorlage _16_9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Vorlage _16_9</Template>
  <TotalTime>0</TotalTime>
  <Words>468</Words>
  <Application>Microsoft Office PowerPoint</Application>
  <PresentationFormat>Bildschirmpräsentation (16:9)</PresentationFormat>
  <Paragraphs>86</Paragraphs>
  <Slides>13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Calibri</vt:lpstr>
      <vt:lpstr>Roboto Condensed</vt:lpstr>
      <vt:lpstr>PPT Vorlage _16_9</vt:lpstr>
      <vt:lpstr>Erasmus+ Auslandsstudium </vt:lpstr>
      <vt:lpstr>Erasmus Praktika / Kurzzeitmobilitäten / Erasmus+ Studierende Primarstufe</vt:lpstr>
      <vt:lpstr>PowerPoint-Präsentation</vt:lpstr>
      <vt:lpstr>Lust auf das Ausland?</vt:lpstr>
      <vt:lpstr>PowerPoint-Präsentation</vt:lpstr>
      <vt:lpstr>Erasmus+ Studienaufenthalte</vt:lpstr>
      <vt:lpstr>Erasmus+ Studienaufenthalte</vt:lpstr>
      <vt:lpstr>Erasmus+ Studienaufenthalte</vt:lpstr>
      <vt:lpstr>PowerPoint-Präsentation</vt:lpstr>
      <vt:lpstr>Erasmus+ Studienaufenthalte</vt:lpstr>
      <vt:lpstr>Ablauf </vt:lpstr>
      <vt:lpstr>Fragen?</vt:lpstr>
      <vt:lpstr>Herzlichen Dank für die Aufmerksamkeit!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Bodrogi Flora</dc:creator>
  <cp:lastModifiedBy>Johanna Eichinger-Eisel-Eiselsberg</cp:lastModifiedBy>
  <cp:revision>95</cp:revision>
  <cp:lastPrinted>2017-09-28T13:37:09Z</cp:lastPrinted>
  <dcterms:created xsi:type="dcterms:W3CDTF">2016-10-06T12:02:03Z</dcterms:created>
  <dcterms:modified xsi:type="dcterms:W3CDTF">2020-11-16T19:09:58Z</dcterms:modified>
</cp:coreProperties>
</file>